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76" r:id="rId5"/>
    <p:sldId id="380" r:id="rId6"/>
    <p:sldId id="381" r:id="rId7"/>
    <p:sldId id="382" r:id="rId8"/>
    <p:sldId id="383" r:id="rId9"/>
    <p:sldId id="384" r:id="rId10"/>
    <p:sldId id="386" r:id="rId11"/>
    <p:sldId id="385" r:id="rId12"/>
    <p:sldId id="387" r:id="rId13"/>
    <p:sldId id="388" r:id="rId14"/>
    <p:sldId id="389" r:id="rId15"/>
    <p:sldId id="351" r:id="rId16"/>
    <p:sldId id="378" r:id="rId17"/>
    <p:sldId id="355" r:id="rId18"/>
    <p:sldId id="310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15" r:id="rId29"/>
    <p:sldId id="366" r:id="rId30"/>
    <p:sldId id="367" r:id="rId31"/>
    <p:sldId id="371" r:id="rId32"/>
    <p:sldId id="372" r:id="rId33"/>
    <p:sldId id="370" r:id="rId34"/>
    <p:sldId id="373" r:id="rId35"/>
    <p:sldId id="374" r:id="rId36"/>
    <p:sldId id="352" r:id="rId37"/>
    <p:sldId id="375" r:id="rId38"/>
    <p:sldId id="369" r:id="rId39"/>
    <p:sldId id="261" r:id="rId40"/>
    <p:sldId id="365" r:id="rId41"/>
    <p:sldId id="321" r:id="rId42"/>
    <p:sldId id="343" r:id="rId43"/>
    <p:sldId id="320" r:id="rId44"/>
    <p:sldId id="323" r:id="rId45"/>
    <p:sldId id="324" r:id="rId46"/>
    <p:sldId id="349" r:id="rId47"/>
    <p:sldId id="325" r:id="rId48"/>
    <p:sldId id="326" r:id="rId49"/>
    <p:sldId id="327" r:id="rId50"/>
    <p:sldId id="328" r:id="rId51"/>
    <p:sldId id="329" r:id="rId52"/>
    <p:sldId id="330" r:id="rId53"/>
    <p:sldId id="353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262" r:id="rId64"/>
    <p:sldId id="340" r:id="rId65"/>
    <p:sldId id="342" r:id="rId66"/>
    <p:sldId id="344" r:id="rId67"/>
    <p:sldId id="346" r:id="rId68"/>
    <p:sldId id="350" r:id="rId69"/>
    <p:sldId id="34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2" autoAdjust="0"/>
    <p:restoredTop sz="93678" autoAdjust="0"/>
  </p:normalViewPr>
  <p:slideViewPr>
    <p:cSldViewPr snapToGrid="0">
      <p:cViewPr varScale="1">
        <p:scale>
          <a:sx n="62" d="100"/>
          <a:sy n="62" d="100"/>
        </p:scale>
        <p:origin x="1325" y="38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23.png"/><Relationship Id="rId4" Type="http://schemas.openxmlformats.org/officeDocument/2006/relationships/image" Target="../media/image92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Cromosoma (fenotipo)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8932"/>
          </a:xfrm>
        </p:spPr>
        <p:txBody>
          <a:bodyPr>
            <a:normAutofit/>
          </a:bodyPr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[K]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 [T]</a:t>
            </a:r>
          </a:p>
          <a:p>
            <a:r>
              <a:rPr lang="es-PE" b="1" i="1" dirty="0" err="1"/>
              <a:t>Transp</a:t>
            </a:r>
            <a:r>
              <a:rPr lang="en-US" dirty="0"/>
              <a:t>: </a:t>
            </a:r>
            <a:r>
              <a:rPr lang="es-PE" dirty="0"/>
              <a:t>array</a:t>
            </a:r>
            <a:r>
              <a:rPr lang="en-US" dirty="0"/>
              <a:t>[K, K, T] 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es-PE" b="1" i="1" dirty="0"/>
          </a:p>
          <a:p>
            <a:r>
              <a:rPr lang="es-PE" b="1" i="1" dirty="0"/>
              <a:t>Veh</a:t>
            </a:r>
            <a:r>
              <a:rPr lang="es-PE" dirty="0"/>
              <a:t>: array[K, K, T] (</a:t>
            </a:r>
            <a:r>
              <a:rPr lang="es-PE" dirty="0" err="1"/>
              <a:t>int</a:t>
            </a:r>
            <a:r>
              <a:rPr lang="es-PE" dirty="0"/>
              <a:t>)</a:t>
            </a:r>
            <a:r>
              <a:rPr lang="es-PE" b="1" i="1" dirty="0"/>
              <a:t> 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Inv</a:t>
            </a:r>
            <a:r>
              <a:rPr lang="es-PE" dirty="0">
                <a:solidFill>
                  <a:srgbClr val="0070C0"/>
                </a:solidFill>
              </a:rPr>
              <a:t>: array</a:t>
            </a:r>
            <a:r>
              <a:rPr lang="en-US" dirty="0">
                <a:solidFill>
                  <a:srgbClr val="0070C0"/>
                </a:solidFill>
              </a:rPr>
              <a:t>[K, T] (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Demanda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Consumo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 err="1">
                <a:solidFill>
                  <a:srgbClr val="0070C0"/>
                </a:solidFill>
              </a:rPr>
              <a:t>VehDisp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n-US" b="1" i="1" dirty="0">
              <a:solidFill>
                <a:srgbClr val="0070C0"/>
              </a:solidFill>
            </a:endParaRPr>
          </a:p>
          <a:p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D5E98-1AB7-41F6-8643-B6260C9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695" y="2660307"/>
            <a:ext cx="1778654" cy="10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Penalización por </a:t>
            </a:r>
            <a:r>
              <a:rPr lang="es-PE" dirty="0" err="1"/>
              <a:t>infactibilidad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1528D5-280A-4B9F-BD8B-41DD4C08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06" y="2077231"/>
            <a:ext cx="4417798" cy="1201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D14C2-DABB-4505-9C0F-1524647E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81" y="3436159"/>
            <a:ext cx="6672649" cy="985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620EC-8608-44F1-B6FD-22F24D07D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56" y="4737486"/>
            <a:ext cx="4344687" cy="11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Aptitud multiobjetivo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5ADA-5B00-4AF5-8FC7-4C2C320C4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56" y="1810119"/>
            <a:ext cx="7886700" cy="1047822"/>
          </a:xfrm>
        </p:spPr>
        <p:txBody>
          <a:bodyPr/>
          <a:lstStyle/>
          <a:p>
            <a:r>
              <a:rPr lang="en-US" dirty="0" err="1"/>
              <a:t>Minimizaci</a:t>
            </a:r>
            <a:r>
              <a:rPr lang="es-PE" dirty="0" err="1"/>
              <a:t>ón</a:t>
            </a:r>
            <a:r>
              <a:rPr lang="es-PE" dirty="0"/>
              <a:t> de demanda no satisfecha y costo de transporte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8D839-535C-4ADA-9445-E3072F9E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37" y="2841948"/>
            <a:ext cx="3787819" cy="856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BBD05-FD09-4DEE-A736-E94DA282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0" y="2827197"/>
            <a:ext cx="1897875" cy="85482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3DE341-48BB-4577-AFB0-592C10A12046}"/>
              </a:ext>
            </a:extLst>
          </p:cNvPr>
          <p:cNvSpPr txBox="1">
            <a:spLocks/>
          </p:cNvSpPr>
          <p:nvPr/>
        </p:nvSpPr>
        <p:spPr>
          <a:xfrm>
            <a:off x="500062" y="3900952"/>
            <a:ext cx="7886700" cy="104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Penalizaci</a:t>
            </a:r>
            <a:r>
              <a:rPr lang="es-PE" dirty="0" err="1"/>
              <a:t>ón</a:t>
            </a:r>
            <a:r>
              <a:rPr lang="es-PE" dirty="0"/>
              <a:t> por </a:t>
            </a:r>
            <a:r>
              <a:rPr lang="es-PE" dirty="0" err="1"/>
              <a:t>infactibilidad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9A1DE9-09AE-432F-9E3A-4B920480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630352"/>
            <a:ext cx="2910403" cy="825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072B6-31E6-4400-B65F-17B57604E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5678174"/>
            <a:ext cx="4965293" cy="636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4FCC4-D7DC-43A5-90F1-F21FCF17C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17" y="4614242"/>
            <a:ext cx="2968810" cy="749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FB9AFD-5929-4648-BE63-A166559F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704" y="237336"/>
            <a:ext cx="1358646" cy="1188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C91D8-7777-465D-9178-0E925756F902}"/>
              </a:ext>
            </a:extLst>
          </p:cNvPr>
          <p:cNvSpPr txBox="1"/>
          <p:nvPr/>
        </p:nvSpPr>
        <p:spPr>
          <a:xfrm>
            <a:off x="2838819" y="2942043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(F1)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F3C34-91D2-49AC-8286-F445E577A08C}"/>
              </a:ext>
            </a:extLst>
          </p:cNvPr>
          <p:cNvSpPr txBox="1"/>
          <p:nvPr/>
        </p:nvSpPr>
        <p:spPr>
          <a:xfrm>
            <a:off x="8060085" y="2971497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(F2)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82551-6E8B-4278-8E70-213B830234C0}"/>
              </a:ext>
            </a:extLst>
          </p:cNvPr>
          <p:cNvSpPr txBox="1"/>
          <p:nvPr/>
        </p:nvSpPr>
        <p:spPr>
          <a:xfrm>
            <a:off x="3539053" y="4748719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D5479-3A46-4F9D-A7B2-F15A8A41AB16}"/>
              </a:ext>
            </a:extLst>
          </p:cNvPr>
          <p:cNvSpPr txBox="1"/>
          <p:nvPr/>
        </p:nvSpPr>
        <p:spPr>
          <a:xfrm>
            <a:off x="7894982" y="4701303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F5B6D-450F-433C-BE17-07F1040F49F2}"/>
              </a:ext>
            </a:extLst>
          </p:cNvPr>
          <p:cNvSpPr txBox="1"/>
          <p:nvPr/>
        </p:nvSpPr>
        <p:spPr>
          <a:xfrm>
            <a:off x="5594375" y="573612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(P3)</a:t>
            </a:r>
          </a:p>
        </p:txBody>
      </p:sp>
    </p:spTree>
    <p:extLst>
      <p:ext uri="{BB962C8B-B14F-4D97-AF65-F5344CB8AC3E}">
        <p14:creationId xmlns:p14="http://schemas.microsoft.com/office/powerpoint/2010/main" val="221583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Aptitud multiobjetivo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FB9AFD-5929-4648-BE63-A166559F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04" y="237336"/>
            <a:ext cx="1358646" cy="1188531"/>
          </a:xfrm>
          <a:prstGeom prst="rect">
            <a:avLst/>
          </a:prstGeom>
        </p:spPr>
      </p:pic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2EF0E6DA-0DA6-498C-9162-CF15AB6F6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524" b="23537"/>
          <a:stretch/>
        </p:blipFill>
        <p:spPr>
          <a:xfrm>
            <a:off x="0" y="1765427"/>
            <a:ext cx="4003589" cy="332714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65B734C-04D5-43FA-8B1C-A3A515B527A3}"/>
              </a:ext>
            </a:extLst>
          </p:cNvPr>
          <p:cNvSpPr txBox="1">
            <a:spLocks/>
          </p:cNvSpPr>
          <p:nvPr/>
        </p:nvSpPr>
        <p:spPr>
          <a:xfrm>
            <a:off x="1431839" y="5381000"/>
            <a:ext cx="2374043" cy="68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(</a:t>
            </a:r>
            <a:r>
              <a:rPr lang="en-US" sz="2000" b="1" i="1" dirty="0" err="1"/>
              <a:t>Transp</a:t>
            </a:r>
            <a:r>
              <a:rPr lang="en-US" sz="2000" b="1" i="1" dirty="0"/>
              <a:t>, </a:t>
            </a:r>
            <a:r>
              <a:rPr lang="en-US" sz="2000" b="1" i="1" dirty="0" err="1"/>
              <a:t>Veh</a:t>
            </a:r>
            <a:r>
              <a:rPr lang="en-US" sz="2000" b="1" i="1" dirty="0"/>
              <a:t>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65EC52C-7B6D-45A6-ADA3-484AD38E0B17}"/>
              </a:ext>
            </a:extLst>
          </p:cNvPr>
          <p:cNvSpPr txBox="1">
            <a:spLocks/>
          </p:cNvSpPr>
          <p:nvPr/>
        </p:nvSpPr>
        <p:spPr>
          <a:xfrm>
            <a:off x="3555140" y="5143140"/>
            <a:ext cx="2374043" cy="876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000" b="1" i="1" dirty="0"/>
              <a:t>(</a:t>
            </a:r>
            <a:r>
              <a:rPr lang="es-PE" sz="2000" b="1" i="1" dirty="0" err="1"/>
              <a:t>Transp</a:t>
            </a:r>
            <a:r>
              <a:rPr lang="es-PE" sz="2000" b="1" i="1" dirty="0"/>
              <a:t>, Veh, </a:t>
            </a:r>
            <a:r>
              <a:rPr lang="es-PE" sz="2000" b="1" i="1" dirty="0" err="1"/>
              <a:t>Inv</a:t>
            </a:r>
            <a:r>
              <a:rPr lang="es-PE" sz="2000" dirty="0"/>
              <a:t>, </a:t>
            </a:r>
            <a:r>
              <a:rPr lang="es-PE" sz="2000" b="1" i="1" dirty="0"/>
              <a:t>Demanda, Consumo, </a:t>
            </a:r>
            <a:r>
              <a:rPr lang="es-PE" sz="2000" b="1" i="1" dirty="0" err="1"/>
              <a:t>VehDisp</a:t>
            </a:r>
            <a:r>
              <a:rPr lang="es-PE" sz="2000" b="1" i="1" dirty="0"/>
              <a:t>)</a:t>
            </a:r>
            <a:endParaRPr lang="en-US" sz="2000" b="1" i="1" dirty="0"/>
          </a:p>
        </p:txBody>
      </p:sp>
      <p:pic>
        <p:nvPicPr>
          <p:cNvPr id="22" name="Content Placeholder 16">
            <a:extLst>
              <a:ext uri="{FF2B5EF4-FFF2-40B4-BE49-F238E27FC236}">
                <a16:creationId xmlns:a16="http://schemas.microsoft.com/office/drawing/2014/main" id="{D7E6F14D-D948-4F15-BA4B-2E03B869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6" t="570" r="3614" b="22966"/>
          <a:stretch/>
        </p:blipFill>
        <p:spPr>
          <a:xfrm>
            <a:off x="5140413" y="1773088"/>
            <a:ext cx="3858479" cy="332714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1C9C3E-1186-43E4-8635-3FB66074C39B}"/>
              </a:ext>
            </a:extLst>
          </p:cNvPr>
          <p:cNvSpPr txBox="1">
            <a:spLocks/>
          </p:cNvSpPr>
          <p:nvPr/>
        </p:nvSpPr>
        <p:spPr>
          <a:xfrm>
            <a:off x="6351887" y="5384360"/>
            <a:ext cx="2246357" cy="87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000" b="1" i="1" dirty="0"/>
              <a:t>(F1, F2, P1, P2, P3)</a:t>
            </a:r>
            <a:endParaRPr lang="en-US" sz="2000" b="1" i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96ED9C-3CA0-43F8-A340-FE87ED9029E6}"/>
              </a:ext>
            </a:extLst>
          </p:cNvPr>
          <p:cNvSpPr/>
          <p:nvPr/>
        </p:nvSpPr>
        <p:spPr>
          <a:xfrm>
            <a:off x="3666351" y="3076832"/>
            <a:ext cx="1797908" cy="8763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Decodificaci</a:t>
            </a:r>
            <a:r>
              <a:rPr lang="es-PE" dirty="0" err="1">
                <a:solidFill>
                  <a:schemeClr val="tx1"/>
                </a:solidFill>
              </a:rPr>
              <a:t>ón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9C1941-3546-429E-92E5-9CE96B3FF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23" y="6052373"/>
            <a:ext cx="1318606" cy="5104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1AFCC9-4757-4EF0-B4C8-2991B61F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103" y="6019525"/>
            <a:ext cx="975310" cy="6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1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76285"/>
            <a:ext cx="7886700" cy="451658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B050"/>
                </a:solidFill>
              </a:rPr>
              <a:t>Definir las estructuras que soporten los datos y el algoritmo para la resolución del problema de distribución de ayuda humanitaria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Definir la formulación del problema de optimización en base a múltiples objetivos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B050"/>
                </a:solidFill>
              </a:rPr>
              <a:t>Diseñar un algoritmo genético como propuesta de solución al problema de optimización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Implementar el algoritmo genético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Diseñar y desarrollar la experimentación numérica para comparar el desempeño del algoritmo genético con el método de programación lineal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Desarrollar la interfaz de usuario para la ejecución y visualización de los algoritmos de optimización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4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4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11" y="1384695"/>
            <a:ext cx="2865428" cy="41936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A69F16D-2CF8-45A7-836C-2487147F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51" y="346975"/>
            <a:ext cx="3217091" cy="723721"/>
          </a:xfrm>
        </p:spPr>
        <p:txBody>
          <a:bodyPr>
            <a:noAutofit/>
          </a:bodyPr>
          <a:lstStyle/>
          <a:p>
            <a:pPr algn="ctr"/>
            <a:r>
              <a:rPr lang="es-PE" sz="2400" dirty="0"/>
              <a:t>Priorización de zonas de intervención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84875-0F73-4F0A-95A4-51753CC80F3D}"/>
              </a:ext>
            </a:extLst>
          </p:cNvPr>
          <p:cNvCxnSpPr>
            <a:cxnSpLocks/>
          </p:cNvCxnSpPr>
          <p:nvPr/>
        </p:nvCxnSpPr>
        <p:spPr>
          <a:xfrm>
            <a:off x="2784316" y="1070696"/>
            <a:ext cx="33335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76285"/>
            <a:ext cx="7886700" cy="451658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Definir las estructuras que soporten los datos y el algoritmo para la resolución del problema de distribución de ayuda humanitaria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Definir la formulación del problema de optimización en base a múltiples objetivos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Diseñar un algoritmo genético como propuesta de solución al problema de optimización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Implementar el algoritmo genético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Diseñar y desarrollar la experimentación numérica para comparar el desempeño del algoritmo genético con el método de programación lineal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Desarrollar la interfaz de usuario para la ejecución y visualización de los algoritmos de optimización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8" y="1810531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67" y="1924883"/>
            <a:ext cx="3967217" cy="1681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3" y="4006770"/>
            <a:ext cx="3921980" cy="202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00" y="4324147"/>
            <a:ext cx="4509447" cy="139467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6046E1C-6A8D-4C96-B5E3-CB19AA08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 fontScale="90000"/>
          </a:bodyPr>
          <a:lstStyle/>
          <a:p>
            <a:r>
              <a:rPr lang="es-PE" sz="3200" dirty="0"/>
              <a:t>Bienes de ayuda humanitaria</a:t>
            </a:r>
            <a:endParaRPr 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78141-B345-43F0-B8E1-59FE41705A48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" y="1111568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43" y="119376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3" y="3994527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441658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730907"/>
            <a:ext cx="2205038" cy="153143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E6EC6AA-813C-48E6-8858-07A78BFD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8" y="138537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Anexos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FFE76-FD04-4196-90BC-B6016A7A287B}"/>
              </a:ext>
            </a:extLst>
          </p:cNvPr>
          <p:cNvCxnSpPr>
            <a:cxnSpLocks/>
          </p:cNvCxnSpPr>
          <p:nvPr/>
        </p:nvCxnSpPr>
        <p:spPr>
          <a:xfrm>
            <a:off x="270392" y="865027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40357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5480792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72662" y="27014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8CA9DA3-83D0-428A-B10C-95A88B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Proceso KDD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17414-152B-44EE-A359-D00EE7CFA306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7" y="4346849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78" y="4318436"/>
            <a:ext cx="2581276" cy="2394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75" y="1017370"/>
            <a:ext cx="6778148" cy="34971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60" y="1194616"/>
            <a:ext cx="7130239" cy="52674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438CCAA-31DC-411B-A759-4223446C7102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5263A5-1976-481E-9B3A-9A903DE46690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17" y="1128466"/>
            <a:ext cx="5725234" cy="1201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481135"/>
            <a:ext cx="8821056" cy="405365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C2B466-2216-4A74-AC4F-C4D0F14E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Integración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9ABDAC-53DC-4711-B2C3-3C7935DD2B0B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9" y="1281361"/>
            <a:ext cx="8054518" cy="49897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FA9DAA-DB82-4CB3-BF25-377267A3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9" y="2950900"/>
            <a:ext cx="7950341" cy="20421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5706A85-4759-4617-9807-4526CD0C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Visualización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854AF0-79AC-4A03-957A-A3ADB048DF37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5" y="1325411"/>
            <a:ext cx="4524721" cy="201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5041612" y="1245230"/>
            <a:ext cx="3701537" cy="206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54" y="3716728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5266684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4674330" y="3788296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A02B964-DF65-41C8-A36B-932CAB1F85E7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639BF6-7B05-4566-889A-7048269A1C14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1BD779-7C3B-4E82-905E-081A0074EC0A}"/>
              </a:ext>
            </a:extLst>
          </p:cNvPr>
          <p:cNvSpPr txBox="1"/>
          <p:nvPr/>
        </p:nvSpPr>
        <p:spPr>
          <a:xfrm>
            <a:off x="6230149" y="3934641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107 </a:t>
            </a:r>
            <a:r>
              <a:rPr lang="en-US" sz="2400" b="1" dirty="0"/>
              <a:t>/ 113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94.69%</a:t>
            </a: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1350160"/>
            <a:ext cx="8354424" cy="50597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C930A-8857-4BD7-B83F-AC9143719445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99485-6833-4E11-A876-AD508381F108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Representación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1381134"/>
            <a:ext cx="8359122" cy="50842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A4367-F17B-4F59-8D66-F63BA1FE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9" y="1355289"/>
            <a:ext cx="4668043" cy="3303207"/>
          </a:xfrm>
          <a:prstGeom prst="rect">
            <a:avLst/>
          </a:prstGeom>
        </p:spPr>
      </p:pic>
      <p:pic>
        <p:nvPicPr>
          <p:cNvPr id="1026" name="Picture 2" descr="Image result for excel icon">
            <a:extLst>
              <a:ext uri="{FF2B5EF4-FFF2-40B4-BE49-F238E27FC236}">
                <a16:creationId xmlns:a16="http://schemas.microsoft.com/office/drawing/2014/main" id="{9644CD65-A917-47BC-B6CF-6107A6DF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74" y="2641671"/>
            <a:ext cx="990256" cy="9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262456B-BA40-4E2F-87B2-D5A64E106735}"/>
              </a:ext>
            </a:extLst>
          </p:cNvPr>
          <p:cNvSpPr/>
          <p:nvPr/>
        </p:nvSpPr>
        <p:spPr>
          <a:xfrm>
            <a:off x="5928981" y="2810862"/>
            <a:ext cx="741404" cy="6340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"/>
          <a:stretch/>
        </p:blipFill>
        <p:spPr>
          <a:xfrm>
            <a:off x="1733097" y="4950029"/>
            <a:ext cx="5677805" cy="14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"/>
          <a:stretch/>
        </p:blipFill>
        <p:spPr>
          <a:xfrm>
            <a:off x="549173" y="1476241"/>
            <a:ext cx="4854800" cy="1244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BA16-123C-4988-A7ED-155F0C4A6727}"/>
              </a:ext>
            </a:extLst>
          </p:cNvPr>
          <p:cNvSpPr txBox="1"/>
          <p:nvPr/>
        </p:nvSpPr>
        <p:spPr>
          <a:xfrm>
            <a:off x="6200829" y="1663790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101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4"/>
                </a:solidFill>
              </a:rPr>
              <a:t>62.34%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3F1CD-4386-461C-9C01-BD2728A0D3F9}"/>
              </a:ext>
            </a:extLst>
          </p:cNvPr>
          <p:cNvSpPr txBox="1"/>
          <p:nvPr/>
        </p:nvSpPr>
        <p:spPr>
          <a:xfrm>
            <a:off x="6200828" y="2960704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145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89.50%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6B6D6-12ED-49E8-A9E3-0F73D922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97" y="2901346"/>
            <a:ext cx="1558976" cy="105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43B3B-FECD-40A8-A78F-E1A55F09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28" y="4215818"/>
            <a:ext cx="6073343" cy="217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AEEEA-E0DB-46B8-9A2C-904ADAE5F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8" y="2909234"/>
            <a:ext cx="2913289" cy="10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54549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6A02868-0582-4EB7-A4D5-1010BC7E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5" y="1389291"/>
            <a:ext cx="8367230" cy="50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"/>
          <a:stretch/>
        </p:blipFill>
        <p:spPr>
          <a:xfrm>
            <a:off x="330754" y="1414848"/>
            <a:ext cx="8482492" cy="50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3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97706" y="1377778"/>
            <a:ext cx="4300151" cy="5075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85916-864A-4634-BE9E-D0859EA7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6142" y="1377778"/>
            <a:ext cx="4300152" cy="50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3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Representaci</a:t>
            </a:r>
            <a:r>
              <a:rPr lang="es-PE" dirty="0" err="1"/>
              <a:t>ón</a:t>
            </a:r>
            <a:r>
              <a:rPr lang="es-PE" dirty="0"/>
              <a:t> y Estructuras de Datos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4A78E-474D-4450-A4F0-D067A7A09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014134" y="1526831"/>
            <a:ext cx="1435151" cy="1693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45827-8E17-456D-94FB-F97A578B9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1014134" y="3489607"/>
            <a:ext cx="1435151" cy="1693981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3F6A6FF2-912A-4DE0-90B7-1E048987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0788" y="2117261"/>
            <a:ext cx="2084612" cy="26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istance matrix cities">
            <a:extLst>
              <a:ext uri="{FF2B5EF4-FFF2-40B4-BE49-F238E27FC236}">
                <a16:creationId xmlns:a16="http://schemas.microsoft.com/office/drawing/2014/main" id="{B7220CCB-928C-44CF-8637-1DF556CA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75" y="2229279"/>
            <a:ext cx="2909680" cy="14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CA39F-D29C-4837-AD2B-89E11212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003" y="4026142"/>
            <a:ext cx="2658863" cy="8803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094368-E85B-4FCF-B236-2FB7294BCF10}"/>
              </a:ext>
            </a:extLst>
          </p:cNvPr>
          <p:cNvSpPr/>
          <p:nvPr/>
        </p:nvSpPr>
        <p:spPr>
          <a:xfrm>
            <a:off x="7651573" y="3960359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1827602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26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813739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7211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E51442-0806-480F-85A6-062333862D1B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CF85A4-FF0B-4246-B491-54E2D23496C2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Espacios de decisión y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480E483-FBCC-4109-BF14-9E68EAD3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85" y="1831803"/>
            <a:ext cx="77776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57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</a:t>
            </a:r>
          </a:p>
          <a:p>
            <a:r>
              <a:rPr lang="es-PE" b="1" i="1" dirty="0" err="1"/>
              <a:t>Transp</a:t>
            </a:r>
            <a:r>
              <a:rPr lang="en-US" dirty="0"/>
              <a:t>: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bienes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de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es-PE" dirty="0"/>
              <a:t>a </a:t>
            </a:r>
            <a:r>
              <a:rPr lang="es-PE" b="1" i="1" dirty="0"/>
              <a:t>j </a:t>
            </a:r>
            <a:r>
              <a:rPr lang="es-PE" dirty="0"/>
              <a:t>en </a:t>
            </a:r>
            <a:r>
              <a:rPr lang="es-PE" b="1" i="1" dirty="0"/>
              <a:t>t</a:t>
            </a:r>
          </a:p>
          <a:p>
            <a:r>
              <a:rPr lang="es-PE" b="1" i="1" dirty="0"/>
              <a:t>Veh</a:t>
            </a:r>
            <a:r>
              <a:rPr lang="es-PE" dirty="0"/>
              <a:t>: Cantidad de vehículos enviados de </a:t>
            </a:r>
            <a:r>
              <a:rPr lang="es-PE" b="1" i="1" dirty="0"/>
              <a:t>k</a:t>
            </a:r>
            <a:r>
              <a:rPr lang="es-PE" dirty="0"/>
              <a:t> a </a:t>
            </a:r>
            <a:r>
              <a:rPr lang="es-PE" b="1" i="1" dirty="0"/>
              <a:t>j </a:t>
            </a:r>
            <a:r>
              <a:rPr lang="es-PE" dirty="0"/>
              <a:t>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Inv</a:t>
            </a:r>
            <a:r>
              <a:rPr lang="es-PE" dirty="0"/>
              <a:t>: Inventario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Demanda</a:t>
            </a:r>
            <a:r>
              <a:rPr lang="es-PE" dirty="0"/>
              <a:t>: Demanda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Consumo</a:t>
            </a:r>
            <a:r>
              <a:rPr lang="es-PE" dirty="0"/>
              <a:t>: Consumo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VehDisp</a:t>
            </a:r>
            <a:r>
              <a:rPr lang="es-PE" dirty="0"/>
              <a:t>: Vehículos disponibles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8628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Fenotipo y genotipo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Image result for genetic algorithm genotype phenotype">
            <a:extLst>
              <a:ext uri="{FF2B5EF4-FFF2-40B4-BE49-F238E27FC236}">
                <a16:creationId xmlns:a16="http://schemas.microsoft.com/office/drawing/2014/main" id="{A81E520E-B8A1-42B4-A3DC-E4CB131C2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16" y="1893502"/>
            <a:ext cx="4551568" cy="434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49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Transp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Cantidad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bienes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enviados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b="1" i="1" dirty="0">
                <a:solidFill>
                  <a:srgbClr val="0070C0"/>
                </a:solidFill>
              </a:rPr>
              <a:t>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s-PE" dirty="0">
                <a:solidFill>
                  <a:srgbClr val="0070C0"/>
                </a:solidFill>
              </a:rPr>
              <a:t>a </a:t>
            </a:r>
            <a:r>
              <a:rPr lang="es-PE" b="1" i="1" dirty="0">
                <a:solidFill>
                  <a:srgbClr val="0070C0"/>
                </a:solidFill>
              </a:rPr>
              <a:t>j </a:t>
            </a:r>
            <a:r>
              <a:rPr lang="es-PE" dirty="0">
                <a:solidFill>
                  <a:srgbClr val="0070C0"/>
                </a:solidFill>
              </a:rPr>
              <a:t>en </a:t>
            </a:r>
            <a:r>
              <a:rPr lang="es-PE" b="1" i="1" dirty="0">
                <a:solidFill>
                  <a:srgbClr val="0070C0"/>
                </a:solidFill>
              </a:rPr>
              <a:t>t</a:t>
            </a:r>
          </a:p>
          <a:p>
            <a:r>
              <a:rPr lang="es-PE" b="1" i="1" dirty="0">
                <a:solidFill>
                  <a:srgbClr val="0070C0"/>
                </a:solidFill>
              </a:rPr>
              <a:t>Veh</a:t>
            </a:r>
            <a:r>
              <a:rPr lang="es-PE" dirty="0">
                <a:solidFill>
                  <a:srgbClr val="0070C0"/>
                </a:solidFill>
              </a:rPr>
              <a:t>: Cantidad de vehículos enviados de </a:t>
            </a:r>
            <a:r>
              <a:rPr lang="es-PE" b="1" i="1" dirty="0">
                <a:solidFill>
                  <a:srgbClr val="0070C0"/>
                </a:solidFill>
              </a:rPr>
              <a:t>k</a:t>
            </a:r>
            <a:r>
              <a:rPr lang="es-PE" dirty="0">
                <a:solidFill>
                  <a:srgbClr val="0070C0"/>
                </a:solidFill>
              </a:rPr>
              <a:t> a </a:t>
            </a:r>
            <a:r>
              <a:rPr lang="es-PE" b="1" i="1" dirty="0">
                <a:solidFill>
                  <a:srgbClr val="0070C0"/>
                </a:solidFill>
              </a:rPr>
              <a:t>j </a:t>
            </a:r>
            <a:r>
              <a:rPr lang="es-PE" dirty="0">
                <a:solidFill>
                  <a:srgbClr val="0070C0"/>
                </a:solidFill>
              </a:rPr>
              <a:t>en </a:t>
            </a:r>
            <a:r>
              <a:rPr lang="es-PE" b="1" i="1" dirty="0">
                <a:solidFill>
                  <a:srgbClr val="0070C0"/>
                </a:solidFill>
              </a:rPr>
              <a:t>t</a:t>
            </a:r>
          </a:p>
          <a:p>
            <a:r>
              <a:rPr lang="es-PE" b="1" i="1" dirty="0" err="1"/>
              <a:t>Inv</a:t>
            </a:r>
            <a:r>
              <a:rPr lang="es-PE" dirty="0"/>
              <a:t>: Inventario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Demanda</a:t>
            </a:r>
            <a:r>
              <a:rPr lang="es-PE" dirty="0"/>
              <a:t>: Demanda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Consumo</a:t>
            </a:r>
            <a:r>
              <a:rPr lang="es-PE" dirty="0"/>
              <a:t>: Consumo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VehDisp</a:t>
            </a:r>
            <a:r>
              <a:rPr lang="es-PE" dirty="0"/>
              <a:t>: Vehículos disponibles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2565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Cromosoma (genotipo)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00685"/>
          </a:xfrm>
        </p:spPr>
        <p:txBody>
          <a:bodyPr>
            <a:normAutofit/>
          </a:bodyPr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[K]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 [T]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Transp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s-PE" dirty="0">
                <a:solidFill>
                  <a:srgbClr val="0070C0"/>
                </a:solidFill>
              </a:rPr>
              <a:t>array</a:t>
            </a:r>
            <a:r>
              <a:rPr lang="en-US" dirty="0">
                <a:solidFill>
                  <a:srgbClr val="0070C0"/>
                </a:solidFill>
              </a:rPr>
              <a:t>[K, K, T] (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Veh</a:t>
            </a:r>
            <a:r>
              <a:rPr lang="es-PE" dirty="0">
                <a:solidFill>
                  <a:srgbClr val="0070C0"/>
                </a:solidFill>
              </a:rPr>
              <a:t>: array[K, 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D8BD2-F6E6-4B45-BF89-FB32127F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2" y="4069708"/>
            <a:ext cx="2319798" cy="104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356D-7B91-4F0E-8705-4BDC67BC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38" y="4069708"/>
            <a:ext cx="4623184" cy="10448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A45117-4F4C-4E59-B704-D5FDB337DD02}"/>
              </a:ext>
            </a:extLst>
          </p:cNvPr>
          <p:cNvSpPr txBox="1">
            <a:spLocks/>
          </p:cNvSpPr>
          <p:nvPr/>
        </p:nvSpPr>
        <p:spPr>
          <a:xfrm>
            <a:off x="500062" y="5370763"/>
            <a:ext cx="8090873" cy="55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/>
              <a:t>Minimizaci</a:t>
            </a:r>
            <a:r>
              <a:rPr lang="es-PE" sz="2400" dirty="0" err="1"/>
              <a:t>ón</a:t>
            </a:r>
            <a:r>
              <a:rPr lang="es-PE" sz="2400" dirty="0"/>
              <a:t> de demanda no satisfecha y costo de transporte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8045-D384-4FDB-91F5-7DA91DAD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02" y="2502166"/>
            <a:ext cx="2392420" cy="926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C06CC1-FB45-4649-9582-F212E8E6D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484" y="90336"/>
            <a:ext cx="1534451" cy="13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Decodificación de cromosoma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36CAAD3-F1C7-40DD-9150-3555EF4B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3" y="3732397"/>
            <a:ext cx="8878529" cy="901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A8B0F-2539-4EFB-ACF4-DACDAF2D8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908" r="63602"/>
          <a:stretch/>
        </p:blipFill>
        <p:spPr>
          <a:xfrm>
            <a:off x="1753133" y="1840969"/>
            <a:ext cx="1712955" cy="67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68335-492F-43C4-91C3-5BF996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9" r="40321"/>
          <a:stretch/>
        </p:blipFill>
        <p:spPr>
          <a:xfrm>
            <a:off x="3711240" y="1891759"/>
            <a:ext cx="871152" cy="630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1896C-AEC1-4ED5-9254-832DF47E0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4" t="-12722"/>
          <a:stretch/>
        </p:blipFill>
        <p:spPr>
          <a:xfrm>
            <a:off x="4827544" y="1823827"/>
            <a:ext cx="1661114" cy="7108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CE8135-5B64-4D29-BFCB-AD0D64D1F423}"/>
              </a:ext>
            </a:extLst>
          </p:cNvPr>
          <p:cNvSpPr txBox="1">
            <a:spLocks/>
          </p:cNvSpPr>
          <p:nvPr/>
        </p:nvSpPr>
        <p:spPr>
          <a:xfrm>
            <a:off x="289957" y="2011780"/>
            <a:ext cx="1966269" cy="554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Inicializar</a:t>
            </a:r>
            <a:endParaRPr lang="es-PE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D9C1E-AB56-47E0-B1BD-AC50E7FA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9" y="4704801"/>
            <a:ext cx="5535827" cy="614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B21E1-058B-4EA2-B2E8-5E4FC234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57" y="5516703"/>
            <a:ext cx="7563302" cy="946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922FE-F3E2-40FF-BEE3-208C9040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27" y="2766252"/>
            <a:ext cx="7772766" cy="10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1306</TotalTime>
  <Words>1497</Words>
  <Application>Microsoft Office PowerPoint</Application>
  <PresentationFormat>On-screen Show (4:3)</PresentationFormat>
  <Paragraphs>346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Objetivos Específicos</vt:lpstr>
      <vt:lpstr>Representación</vt:lpstr>
      <vt:lpstr>Espacios de decisión y objetivo</vt:lpstr>
      <vt:lpstr>Variables de decisión</vt:lpstr>
      <vt:lpstr>Fenotipo y genotipo</vt:lpstr>
      <vt:lpstr>Variables de decisión</vt:lpstr>
      <vt:lpstr>Cromosoma (genotipo)</vt:lpstr>
      <vt:lpstr>Decodificación de cromosoma</vt:lpstr>
      <vt:lpstr>Cromosoma (fenotipo)</vt:lpstr>
      <vt:lpstr>Penalización por infactibilidad</vt:lpstr>
      <vt:lpstr>Aptitud multiobjetivo</vt:lpstr>
      <vt:lpstr>Aptitud multiobjetivo</vt:lpstr>
      <vt:lpstr>Objetivos Específicos</vt:lpstr>
      <vt:lpstr>Referencias</vt:lpstr>
      <vt:lpstr>Construcción de una instancia real</vt:lpstr>
      <vt:lpstr>PowerPoint Presentation</vt:lpstr>
      <vt:lpstr>PowerPoint Presentation</vt:lpstr>
      <vt:lpstr>Priorización de zonas de intervención</vt:lpstr>
      <vt:lpstr>PowerPoint Presentation</vt:lpstr>
      <vt:lpstr>Bienes de ayuda humanitaria</vt:lpstr>
      <vt:lpstr>Anexos</vt:lpstr>
      <vt:lpstr>Proceso KDD</vt:lpstr>
      <vt:lpstr>PowerPoint Presentation</vt:lpstr>
      <vt:lpstr>PowerPoint Presentation</vt:lpstr>
      <vt:lpstr>Integración</vt:lpstr>
      <vt:lpstr>Visualización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118</cp:revision>
  <dcterms:created xsi:type="dcterms:W3CDTF">2017-07-06T05:23:08Z</dcterms:created>
  <dcterms:modified xsi:type="dcterms:W3CDTF">2018-04-10T03:43:10Z</dcterms:modified>
</cp:coreProperties>
</file>